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9" r:id="rId3"/>
  </p:sldIdLst>
  <p:sldSz cx="6858000" cy="9144000" type="screen4x3"/>
  <p:notesSz cx="9906000" cy="6794500"/>
  <p:defaultTextStyle>
    <a:defPPr>
      <a:defRPr lang="th-TH"/>
    </a:defPPr>
    <a:lvl1pPr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1pPr>
    <a:lvl2pPr marL="4572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2pPr>
    <a:lvl3pPr marL="9144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3pPr>
    <a:lvl4pPr marL="13716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4pPr>
    <a:lvl5pPr marL="1828800" algn="l" rtl="0" fontAlgn="base">
      <a:spcBef>
        <a:spcPct val="0"/>
      </a:spcBef>
      <a:spcAft>
        <a:spcPct val="0"/>
      </a:spcAft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Arial" pitchFamily="34" charset="0"/>
        <a:ea typeface="+mn-ea"/>
        <a:cs typeface="Angsana New" pitchFamily="18" charset="-34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CC00CC"/>
    <a:srgbClr val="00FFFF"/>
    <a:srgbClr val="FF0066"/>
    <a:srgbClr val="66FF99"/>
    <a:srgbClr val="FF3300"/>
    <a:srgbClr val="6600FF"/>
    <a:srgbClr val="D050AE"/>
    <a:srgbClr val="FF66CC"/>
    <a:srgbClr val="33CC33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snapVertSplitter="1" vertBarState="minimized" horzBarState="maximized">
    <p:restoredLeft sz="15620"/>
    <p:restoredTop sz="94660"/>
  </p:normalViewPr>
  <p:slideViewPr>
    <p:cSldViewPr>
      <p:cViewPr>
        <p:scale>
          <a:sx n="166" d="100"/>
          <a:sy n="166" d="100"/>
        </p:scale>
        <p:origin x="-942" y="130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14350" y="2840570"/>
            <a:ext cx="5829300" cy="196003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028700" y="5181600"/>
            <a:ext cx="4800600" cy="23368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6F09AF2-8917-4C8C-A70F-2C23F39F7AE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0BDA57-246B-40E3-B125-B5010B885777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972050" y="366188"/>
            <a:ext cx="1543050" cy="780203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42900" y="366188"/>
            <a:ext cx="4514850" cy="780203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DD4B0C9-FC0B-4961-A902-A2138D16A8F6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87EBF13-603B-45BC-87D2-238B6851B13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1735" y="5875867"/>
            <a:ext cx="5829300" cy="1816100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1735" y="3875621"/>
            <a:ext cx="5829300" cy="2000249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687CF65-3739-4034-96F3-7ACA7D5E327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4290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86150" y="2133604"/>
            <a:ext cx="3028950" cy="603461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7EF315-29D1-49FD-8351-F00B81A88BA0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42902" y="2046817"/>
            <a:ext cx="303014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42902" y="2899833"/>
            <a:ext cx="303014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483771" y="2046817"/>
            <a:ext cx="3031331" cy="853016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483771" y="2899833"/>
            <a:ext cx="3031331" cy="5268384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D096B0B-1889-4DCC-8BD0-1AD7CBFFC55B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C59F0AA-810C-4587-99AA-579BE72D2B45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FC48F10-7397-4202-9531-1B641CA0E1BC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2" y="364067"/>
            <a:ext cx="2256235" cy="154940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81289" y="364070"/>
            <a:ext cx="3833813" cy="7804151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th-TH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42902" y="1913470"/>
            <a:ext cx="2256235" cy="6254751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C0F6F25-795E-4372-80BF-365CA965A7C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44216" y="6400801"/>
            <a:ext cx="4114800" cy="755651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th-TH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344216" y="817033"/>
            <a:ext cx="4114800" cy="54864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th-TH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44216" y="7156452"/>
            <a:ext cx="4114800" cy="107314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69534E4-1C97-49CA-BFF7-12A3B4DCEDC1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66713"/>
            <a:ext cx="6172200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คลิกเพื่อแก้ไขลักษณะชื่อเรื่องต้นแบบ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133600"/>
            <a:ext cx="6172200" cy="603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th-TH" smtClean="0"/>
              <a:t>คลิกเพื่อแก้ไขลักษณะของข้อความต้นแบบ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8326438"/>
            <a:ext cx="21717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th-TH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8326438"/>
            <a:ext cx="1600200" cy="635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274A7208-F8A9-42E5-BE32-AD151B95F174}" type="slidenum">
              <a:rPr lang="en-US"/>
              <a:pPr>
                <a:defRPr/>
              </a:pPr>
              <a:t>‹#›</a:t>
            </a:fld>
            <a:endParaRPr lang="th-TH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itchFamily="34" charset="0"/>
          <a:cs typeface="Angsana New" pitchFamily="18" charset="-34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Relationship Id="rId6" Type="http://schemas.openxmlformats.org/officeDocument/2006/relationships/image" Target="../media/image5.pn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 txBox="1">
            <a:spLocks noChangeArrowheads="1"/>
          </p:cNvSpPr>
          <p:nvPr/>
        </p:nvSpPr>
        <p:spPr>
          <a:xfrm>
            <a:off x="960438" y="30136"/>
            <a:ext cx="5924550" cy="755650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algn="ctr">
              <a:defRPr/>
            </a:pPr>
            <a:r>
              <a:rPr lang="th-TH" sz="2000" b="1" dirty="0" smtClean="0">
                <a:solidFill>
                  <a:srgbClr val="6600FF"/>
                </a:solidFill>
                <a:cs typeface="+mn-cs"/>
              </a:rPr>
              <a:t>การ</a:t>
            </a:r>
            <a:r>
              <a:rPr lang="th-TH" sz="2000" b="1" dirty="0">
                <a:solidFill>
                  <a:srgbClr val="6600FF"/>
                </a:solidFill>
                <a:cs typeface="+mn-cs"/>
              </a:rPr>
              <a:t>ปรับเปลี่ยนพฤติกรรมผู้ใช้บริการที่ติดเชื้อ</a:t>
            </a:r>
            <a:r>
              <a:rPr lang="th-TH" sz="2000" b="1" dirty="0" err="1">
                <a:solidFill>
                  <a:srgbClr val="6600FF"/>
                </a:solidFill>
                <a:cs typeface="+mn-cs"/>
              </a:rPr>
              <a:t>เอช</a:t>
            </a:r>
            <a:r>
              <a:rPr lang="th-TH" sz="2000" b="1" dirty="0">
                <a:solidFill>
                  <a:srgbClr val="6600FF"/>
                </a:solidFill>
                <a:cs typeface="+mn-cs"/>
              </a:rPr>
              <a:t>ไอวี</a:t>
            </a:r>
            <a:endParaRPr lang="en-US" sz="2000" b="1" dirty="0">
              <a:solidFill>
                <a:srgbClr val="6600FF"/>
              </a:solidFill>
              <a:cs typeface="+mn-cs"/>
            </a:endParaRPr>
          </a:p>
          <a:p>
            <a:pPr algn="ctr">
              <a:defRPr/>
            </a:pPr>
            <a:r>
              <a:rPr lang="th-TH" sz="2000" b="1" dirty="0" smtClean="0">
                <a:solidFill>
                  <a:srgbClr val="6600FF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cs typeface="+mn-cs"/>
              </a:rPr>
              <a:t>งานให้คำปรึกษา โรงพยาบาลหาดใหญ่</a:t>
            </a:r>
            <a:endParaRPr lang="th-TH" sz="2000" b="1" kern="0" dirty="0">
              <a:solidFill>
                <a:srgbClr val="6600FF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Cordia New" pitchFamily="34" charset="-34"/>
              <a:ea typeface="+mj-ea"/>
              <a:cs typeface="+mn-cs"/>
            </a:endParaRPr>
          </a:p>
        </p:txBody>
      </p:sp>
      <p:pic>
        <p:nvPicPr>
          <p:cNvPr id="2051" name="Picture 90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9033" y="11113"/>
            <a:ext cx="1052513" cy="12112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7" name="Straight Connector 6"/>
          <p:cNvCxnSpPr/>
          <p:nvPr/>
        </p:nvCxnSpPr>
        <p:spPr>
          <a:xfrm flipV="1">
            <a:off x="1571625" y="857224"/>
            <a:ext cx="5143523" cy="26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3">
            <a:schemeClr val="accent6"/>
          </a:lnRef>
          <a:fillRef idx="0">
            <a:schemeClr val="accent6"/>
          </a:fillRef>
          <a:effectRef idx="2">
            <a:schemeClr val="accent6"/>
          </a:effectRef>
          <a:fontRef idx="minor">
            <a:schemeClr val="tx1"/>
          </a:fontRef>
        </p:style>
      </p:cxnSp>
      <p:sp>
        <p:nvSpPr>
          <p:cNvPr id="2053" name="Text Box 88"/>
          <p:cNvSpPr txBox="1">
            <a:spLocks noChangeArrowheads="1"/>
          </p:cNvSpPr>
          <p:nvPr/>
        </p:nvSpPr>
        <p:spPr bwMode="auto">
          <a:xfrm>
            <a:off x="1322388" y="933450"/>
            <a:ext cx="5392737" cy="3079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r"/>
            <a:r>
              <a:rPr lang="th-TH" sz="1400" b="1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สุภาพ ศิริบุญ</a:t>
            </a:r>
            <a:r>
              <a:rPr lang="en-US" sz="1400" b="1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; </a:t>
            </a:r>
            <a:r>
              <a:rPr lang="th-TH" sz="1400" b="1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งานให้คำปรึกษา</a:t>
            </a:r>
            <a:r>
              <a:rPr lang="en-US" sz="1400" b="1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; </a:t>
            </a:r>
            <a:r>
              <a:rPr lang="th-TH" sz="1400" b="1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กลุ่มการพยาบาล</a:t>
            </a:r>
            <a:r>
              <a:rPr lang="en-US" sz="1400" b="1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;</a:t>
            </a:r>
            <a:r>
              <a:rPr lang="th-TH" sz="1400" b="1" dirty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โทร </a:t>
            </a:r>
            <a:r>
              <a:rPr lang="en-US" sz="1400" b="1" dirty="0" smtClean="0">
                <a:solidFill>
                  <a:srgbClr val="00B0F0"/>
                </a:solidFill>
                <a:latin typeface="Cordia New" pitchFamily="34" charset="-34"/>
                <a:cs typeface="Cordia New" pitchFamily="34" charset="-34"/>
              </a:rPr>
              <a:t>0615549663; suphap_si@hotmail.com</a:t>
            </a:r>
            <a:endParaRPr lang="th-TH" sz="1400" b="1" dirty="0">
              <a:solidFill>
                <a:srgbClr val="00B0F0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054" name="Rectangle 10"/>
          <p:cNvSpPr>
            <a:spLocks noChangeArrowheads="1"/>
          </p:cNvSpPr>
          <p:nvPr/>
        </p:nvSpPr>
        <p:spPr bwMode="auto">
          <a:xfrm>
            <a:off x="1052513" y="1187450"/>
            <a:ext cx="1160462" cy="338554"/>
          </a:xfrm>
          <a:prstGeom prst="rect">
            <a:avLst/>
          </a:prstGeom>
          <a:solidFill>
            <a:srgbClr val="D050AE"/>
          </a:solidFill>
          <a:ln w="28575">
            <a:solidFill>
              <a:srgbClr val="00FFFF"/>
            </a:solidFill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th-TH" sz="1600" b="1" dirty="0">
                <a:solidFill>
                  <a:srgbClr val="000000"/>
                </a:solidFill>
                <a:latin typeface="Cordia New" pitchFamily="34" charset="-34"/>
                <a:cs typeface="Cordia New" pitchFamily="34" charset="-34"/>
              </a:rPr>
              <a:t>ที่มาของปัญหา</a:t>
            </a:r>
          </a:p>
        </p:txBody>
      </p:sp>
      <p:cxnSp>
        <p:nvCxnSpPr>
          <p:cNvPr id="14" name="Straight Connector 13"/>
          <p:cNvCxnSpPr/>
          <p:nvPr/>
        </p:nvCxnSpPr>
        <p:spPr>
          <a:xfrm>
            <a:off x="71414" y="1357290"/>
            <a:ext cx="976313" cy="7352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 flipV="1">
            <a:off x="2214554" y="1357290"/>
            <a:ext cx="1133475" cy="476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57" name="Rectangle 19"/>
          <p:cNvSpPr>
            <a:spLocks noChangeArrowheads="1"/>
          </p:cNvSpPr>
          <p:nvPr/>
        </p:nvSpPr>
        <p:spPr bwMode="auto">
          <a:xfrm>
            <a:off x="1214422" y="3357554"/>
            <a:ext cx="785818" cy="320088"/>
          </a:xfrm>
          <a:prstGeom prst="rect">
            <a:avLst/>
          </a:prstGeom>
          <a:solidFill>
            <a:srgbClr val="CCFF99"/>
          </a:solidFill>
          <a:ln w="28575">
            <a:solidFill>
              <a:srgbClr val="FF3300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533400" indent="-533400">
              <a:lnSpc>
                <a:spcPct val="90000"/>
              </a:lnSpc>
            </a:pPr>
            <a:r>
              <a:rPr lang="th-TH" sz="1600" b="1" dirty="0">
                <a:solidFill>
                  <a:srgbClr val="000000"/>
                </a:solidFill>
                <a:latin typeface="Cordia New" pitchFamily="34" charset="-34"/>
                <a:ea typeface="Gulim" pitchFamily="34" charset="-127"/>
                <a:cs typeface="Cordia New" pitchFamily="34" charset="-34"/>
              </a:rPr>
              <a:t>เป้าหมาย</a:t>
            </a:r>
          </a:p>
        </p:txBody>
      </p:sp>
      <p:cxnSp>
        <p:nvCxnSpPr>
          <p:cNvPr id="21" name="Straight Connector 20"/>
          <p:cNvCxnSpPr/>
          <p:nvPr/>
        </p:nvCxnSpPr>
        <p:spPr>
          <a:xfrm>
            <a:off x="80963" y="3486141"/>
            <a:ext cx="1133459" cy="14289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22" name="Straight Connector 21"/>
          <p:cNvCxnSpPr>
            <a:stCxn id="2057" idx="3"/>
          </p:cNvCxnSpPr>
          <p:nvPr/>
        </p:nvCxnSpPr>
        <p:spPr>
          <a:xfrm flipV="1">
            <a:off x="2000240" y="3500431"/>
            <a:ext cx="1341438" cy="17167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060" name="Rectangle 38"/>
          <p:cNvSpPr>
            <a:spLocks noChangeArrowheads="1"/>
          </p:cNvSpPr>
          <p:nvPr/>
        </p:nvSpPr>
        <p:spPr bwMode="auto">
          <a:xfrm>
            <a:off x="1017588" y="4262516"/>
            <a:ext cx="1335087" cy="338137"/>
          </a:xfrm>
          <a:prstGeom prst="rect">
            <a:avLst/>
          </a:prstGeom>
          <a:solidFill>
            <a:srgbClr val="00FFFF"/>
          </a:solidFill>
          <a:ln w="28575">
            <a:solidFill>
              <a:srgbClr val="FF0066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/>
            <a:r>
              <a:rPr lang="th-TH" altLang="ko-KR" sz="1600" b="1">
                <a:solidFill>
                  <a:srgbClr val="000000"/>
                </a:solidFill>
                <a:latin typeface="Cordia New" pitchFamily="34" charset="-34"/>
                <a:ea typeface="Gulim" pitchFamily="34" charset="-127"/>
                <a:cs typeface="Cordia New" pitchFamily="34" charset="-34"/>
              </a:rPr>
              <a:t>แนวทางการพัฒนา</a:t>
            </a:r>
            <a:endParaRPr lang="en-US" altLang="ko-KR" sz="1600" b="1">
              <a:solidFill>
                <a:srgbClr val="000000"/>
              </a:solidFill>
              <a:latin typeface="Cordia New" pitchFamily="34" charset="-34"/>
              <a:ea typeface="Gulim" pitchFamily="34" charset="-127"/>
              <a:cs typeface="Cordia New" pitchFamily="34" charset="-34"/>
            </a:endParaRPr>
          </a:p>
        </p:txBody>
      </p:sp>
      <p:cxnSp>
        <p:nvCxnSpPr>
          <p:cNvPr id="40" name="Straight Connector 39"/>
          <p:cNvCxnSpPr/>
          <p:nvPr/>
        </p:nvCxnSpPr>
        <p:spPr>
          <a:xfrm>
            <a:off x="80963" y="4406978"/>
            <a:ext cx="91757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55850" y="4406978"/>
            <a:ext cx="1004888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9" name="Rectangle 8"/>
          <p:cNvSpPr/>
          <p:nvPr/>
        </p:nvSpPr>
        <p:spPr>
          <a:xfrm>
            <a:off x="71439" y="3692517"/>
            <a:ext cx="3286123" cy="522293"/>
          </a:xfrm>
          <a:prstGeom prst="rect">
            <a:avLst/>
          </a:prstGeom>
          <a:solidFill>
            <a:srgbClr val="FFFF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r>
              <a:rPr lang="th-TH" sz="1400" b="1" dirty="0" smtClean="0">
                <a:solidFill>
                  <a:schemeClr val="tx1"/>
                </a:solidFill>
              </a:rPr>
              <a:t>จำนวนผู้ใช้บริการที่ติดเชื้อ</a:t>
            </a:r>
            <a:r>
              <a:rPr lang="th-TH" sz="1400" b="1" dirty="0" err="1" smtClean="0">
                <a:solidFill>
                  <a:schemeClr val="tx1"/>
                </a:solidFill>
              </a:rPr>
              <a:t>เอช</a:t>
            </a:r>
            <a:r>
              <a:rPr lang="th-TH" sz="1400" b="1" dirty="0" smtClean="0">
                <a:solidFill>
                  <a:schemeClr val="tx1"/>
                </a:solidFill>
              </a:rPr>
              <a:t>ไอวีที่มารับบริการในหน่วยงานมีการปรับเปลี่ยนพฤติกรรมที่เหมาะสมมากกว่าร้อยละ</a:t>
            </a:r>
            <a:r>
              <a:rPr lang="en-US" sz="1000" b="1" dirty="0" smtClean="0">
                <a:solidFill>
                  <a:schemeClr val="tx1"/>
                </a:solidFill>
              </a:rPr>
              <a:t>80</a:t>
            </a:r>
            <a:endParaRPr lang="en-US" sz="1400" b="1" dirty="0">
              <a:solidFill>
                <a:schemeClr val="tx1"/>
              </a:solidFill>
            </a:endParaRPr>
          </a:p>
        </p:txBody>
      </p:sp>
      <p:sp>
        <p:nvSpPr>
          <p:cNvPr id="42" name="Rectangle 38"/>
          <p:cNvSpPr>
            <a:spLocks noChangeArrowheads="1"/>
          </p:cNvSpPr>
          <p:nvPr/>
        </p:nvSpPr>
        <p:spPr bwMode="auto">
          <a:xfrm>
            <a:off x="4929198" y="7572395"/>
            <a:ext cx="876066" cy="338554"/>
          </a:xfrm>
          <a:prstGeom prst="rect">
            <a:avLst/>
          </a:prstGeom>
          <a:solidFill>
            <a:srgbClr val="00B050"/>
          </a:solidFill>
          <a:ln w="28575">
            <a:solidFill>
              <a:srgbClr val="FF3300"/>
            </a:solidFill>
          </a:ln>
        </p:spPr>
        <p:txBody>
          <a:bodyPr wrap="square">
            <a:spAutoFit/>
          </a:bodyPr>
          <a:lstStyle/>
          <a:p>
            <a:pPr marL="85725" indent="-85725">
              <a:defRPr/>
            </a:pPr>
            <a:r>
              <a:rPr lang="th-TH" altLang="ko-KR" sz="1600" b="1" dirty="0">
                <a:solidFill>
                  <a:srgbClr val="000000"/>
                </a:solidFill>
                <a:latin typeface="Cordia New" pitchFamily="34" charset="-34"/>
                <a:ea typeface="Gulim" pitchFamily="34" charset="-127"/>
                <a:cs typeface="Cordia New" pitchFamily="34" charset="-34"/>
              </a:rPr>
              <a:t>คำสำคัญ</a:t>
            </a:r>
            <a:endParaRPr lang="en-US" altLang="ko-KR" sz="1600" b="1" dirty="0">
              <a:solidFill>
                <a:srgbClr val="000000"/>
              </a:solidFill>
              <a:latin typeface="Cordia New" pitchFamily="34" charset="-34"/>
              <a:ea typeface="Gulim" pitchFamily="34" charset="-127"/>
              <a:cs typeface="Cordia New" pitchFamily="34" charset="-34"/>
            </a:endParaRPr>
          </a:p>
        </p:txBody>
      </p:sp>
      <p:cxnSp>
        <p:nvCxnSpPr>
          <p:cNvPr id="43" name="Straight Connector 42"/>
          <p:cNvCxnSpPr>
            <a:endCxn id="42" idx="1"/>
          </p:cNvCxnSpPr>
          <p:nvPr/>
        </p:nvCxnSpPr>
        <p:spPr>
          <a:xfrm>
            <a:off x="3927475" y="7733739"/>
            <a:ext cx="1001723" cy="7933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44" name="Straight Connector 43"/>
          <p:cNvCxnSpPr>
            <a:stCxn id="42" idx="3"/>
          </p:cNvCxnSpPr>
          <p:nvPr/>
        </p:nvCxnSpPr>
        <p:spPr>
          <a:xfrm flipV="1">
            <a:off x="5805264" y="7738534"/>
            <a:ext cx="976536" cy="3138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9" name="Rectangle 18"/>
          <p:cNvSpPr/>
          <p:nvPr/>
        </p:nvSpPr>
        <p:spPr>
          <a:xfrm>
            <a:off x="3920066" y="7929586"/>
            <a:ext cx="2866519" cy="214314"/>
          </a:xfrm>
          <a:prstGeom prst="rect">
            <a:avLst/>
          </a:prstGeom>
          <a:solidFill>
            <a:srgbClr val="FFFF00"/>
          </a:solidFill>
          <a:ln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en-US" sz="1100" b="1" dirty="0" smtClean="0">
                <a:solidFill>
                  <a:schemeClr val="tx1"/>
                </a:solidFill>
              </a:rPr>
              <a:t>HIV / AIDS , </a:t>
            </a:r>
            <a:r>
              <a:rPr lang="th-TH" sz="1400" b="1" dirty="0" smtClean="0">
                <a:solidFill>
                  <a:schemeClr val="tx1"/>
                </a:solidFill>
              </a:rPr>
              <a:t>การปรับเปลี่ยนพฤติกรรม</a:t>
            </a:r>
            <a:endParaRPr lang="th-TH" sz="11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2071" name="Rectangle 38"/>
          <p:cNvSpPr>
            <a:spLocks noChangeArrowheads="1"/>
          </p:cNvSpPr>
          <p:nvPr/>
        </p:nvSpPr>
        <p:spPr bwMode="auto">
          <a:xfrm>
            <a:off x="4405313" y="1195388"/>
            <a:ext cx="1544637" cy="338137"/>
          </a:xfrm>
          <a:prstGeom prst="rect">
            <a:avLst/>
          </a:prstGeom>
          <a:solidFill>
            <a:srgbClr val="66FF99"/>
          </a:solidFill>
          <a:ln w="19050">
            <a:solidFill>
              <a:srgbClr val="FF0000"/>
            </a:solidFill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85725" indent="-85725"/>
            <a:r>
              <a:rPr lang="en-US" altLang="ko-KR" sz="1600" b="1" dirty="0">
                <a:solidFill>
                  <a:srgbClr val="000000"/>
                </a:solidFill>
                <a:latin typeface="Cordia New" pitchFamily="34" charset="-34"/>
                <a:ea typeface="Gulim" pitchFamily="34" charset="-127"/>
                <a:cs typeface="Cordia New" pitchFamily="34" charset="-34"/>
              </a:rPr>
              <a:t>Improvement Highlight</a:t>
            </a:r>
          </a:p>
        </p:txBody>
      </p:sp>
      <p:cxnSp>
        <p:nvCxnSpPr>
          <p:cNvPr id="50" name="Straight Connector 49"/>
          <p:cNvCxnSpPr/>
          <p:nvPr/>
        </p:nvCxnSpPr>
        <p:spPr>
          <a:xfrm>
            <a:off x="3468688" y="1354138"/>
            <a:ext cx="917575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57" name="Straight Connector 56"/>
          <p:cNvCxnSpPr/>
          <p:nvPr/>
        </p:nvCxnSpPr>
        <p:spPr>
          <a:xfrm>
            <a:off x="5949950" y="1355725"/>
            <a:ext cx="774700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2132" name="Rectangle 38"/>
          <p:cNvSpPr>
            <a:spLocks noChangeArrowheads="1"/>
          </p:cNvSpPr>
          <p:nvPr/>
        </p:nvSpPr>
        <p:spPr bwMode="auto">
          <a:xfrm>
            <a:off x="4653136" y="8189944"/>
            <a:ext cx="1296814" cy="339725"/>
          </a:xfrm>
          <a:prstGeom prst="rect">
            <a:avLst/>
          </a:prstGeom>
          <a:solidFill>
            <a:srgbClr val="FF66FF"/>
          </a:solidFill>
          <a:ln w="28575">
            <a:solidFill>
              <a:srgbClr val="66FF99"/>
            </a:solidFill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85725" indent="-85725"/>
            <a:r>
              <a:rPr lang="th-TH" altLang="ko-KR" sz="1600" b="1" dirty="0">
                <a:solidFill>
                  <a:srgbClr val="000000"/>
                </a:solidFill>
                <a:latin typeface="Cordia New" pitchFamily="34" charset="-34"/>
                <a:ea typeface="Gulim" pitchFamily="34" charset="-127"/>
                <a:cs typeface="Cordia New" pitchFamily="34" charset="-34"/>
              </a:rPr>
              <a:t>กิตติกรรมประกาศ</a:t>
            </a:r>
            <a:endParaRPr lang="en-US" altLang="ko-KR" sz="1600" b="1" dirty="0">
              <a:solidFill>
                <a:srgbClr val="000000"/>
              </a:solidFill>
              <a:latin typeface="Cordia New" pitchFamily="34" charset="-34"/>
              <a:ea typeface="Gulim" pitchFamily="34" charset="-127"/>
              <a:cs typeface="Cordia New" pitchFamily="34" charset="-34"/>
            </a:endParaRPr>
          </a:p>
        </p:txBody>
      </p:sp>
      <p:cxnSp>
        <p:nvCxnSpPr>
          <p:cNvPr id="82" name="Straight Connector 81"/>
          <p:cNvCxnSpPr/>
          <p:nvPr/>
        </p:nvCxnSpPr>
        <p:spPr>
          <a:xfrm>
            <a:off x="3953933" y="8339667"/>
            <a:ext cx="706611" cy="0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cxnSp>
        <p:nvCxnSpPr>
          <p:cNvPr id="89" name="Straight Connector 88"/>
          <p:cNvCxnSpPr/>
          <p:nvPr/>
        </p:nvCxnSpPr>
        <p:spPr>
          <a:xfrm>
            <a:off x="5949950" y="8339668"/>
            <a:ext cx="865717" cy="8465"/>
          </a:xfrm>
          <a:prstGeom prst="line">
            <a:avLst/>
          </a:prstGeom>
          <a:ln>
            <a:solidFill>
              <a:srgbClr val="0070C0"/>
            </a:solidFill>
          </a:ln>
        </p:spPr>
        <p:style>
          <a:lnRef idx="2">
            <a:schemeClr val="accent6"/>
          </a:lnRef>
          <a:fillRef idx="0">
            <a:schemeClr val="accent6"/>
          </a:fillRef>
          <a:effectRef idx="1">
            <a:schemeClr val="accent6"/>
          </a:effectRef>
          <a:fontRef idx="minor">
            <a:schemeClr val="tx1"/>
          </a:fontRef>
        </p:style>
      </p:cxnSp>
      <p:sp>
        <p:nvSpPr>
          <p:cNvPr id="1158" name="Rectangle 1157"/>
          <p:cNvSpPr/>
          <p:nvPr/>
        </p:nvSpPr>
        <p:spPr>
          <a:xfrm>
            <a:off x="3920066" y="8529669"/>
            <a:ext cx="2889295" cy="542925"/>
          </a:xfrm>
          <a:prstGeom prst="rect">
            <a:avLst/>
          </a:prstGeom>
          <a:solidFill>
            <a:srgbClr val="66FF99"/>
          </a:solidFill>
          <a:ln w="28575"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200" b="1" dirty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ขอขอบคุณ นพ.กุลเดช เตชะนภารักษ์ ผู้อำนวยการโรงพยาบาล และพว.ละมูล บุรณศิริ หัวหน้าพยาบาล โรงพยาบาลหาดใหญ่</a:t>
            </a:r>
          </a:p>
        </p:txBody>
      </p:sp>
      <p:pic>
        <p:nvPicPr>
          <p:cNvPr id="34" name="Picture 3" descr="รูปภาพ 2"/>
          <p:cNvPicPr/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927474" y="1571604"/>
            <a:ext cx="2881887" cy="14287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5" name="Picture 6" descr="รูปภาพ  1"/>
          <p:cNvPicPr/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29066" y="3000364"/>
            <a:ext cx="2886649" cy="17145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7" name="Picture 2" descr="C:\Users\Lenovo\Desktop\1111.jpg"/>
          <p:cNvPicPr/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929066" y="4714876"/>
            <a:ext cx="2881887" cy="214314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26" name="Picture 2" descr="C:\Users\opdNewlot12\Desktop\ก้างปลาค่ะ.png"/>
          <p:cNvPicPr>
            <a:picLocks noChangeAspect="1" noChangeArrowheads="1"/>
          </p:cNvPicPr>
          <p:nvPr/>
        </p:nvPicPr>
        <p:blipFill>
          <a:blip r:embed="rId6"/>
          <a:srcRect/>
          <a:stretch>
            <a:fillRect/>
          </a:stretch>
        </p:blipFill>
        <p:spPr bwMode="auto">
          <a:xfrm>
            <a:off x="151782" y="1571604"/>
            <a:ext cx="3348656" cy="1785949"/>
          </a:xfrm>
          <a:prstGeom prst="rect">
            <a:avLst/>
          </a:prstGeom>
          <a:noFill/>
        </p:spPr>
      </p:pic>
      <p:sp>
        <p:nvSpPr>
          <p:cNvPr id="32" name="Rectangle 18"/>
          <p:cNvSpPr/>
          <p:nvPr/>
        </p:nvSpPr>
        <p:spPr>
          <a:xfrm>
            <a:off x="3929066" y="6858016"/>
            <a:ext cx="2866519" cy="714380"/>
          </a:xfrm>
          <a:prstGeom prst="rect">
            <a:avLst/>
          </a:prstGeom>
          <a:solidFill>
            <a:srgbClr val="00FFFF"/>
          </a:solidFill>
          <a:ln w="28575"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th-TH" sz="1100" b="1" dirty="0" smtClean="0">
                <a:solidFill>
                  <a:schemeClr val="tx1"/>
                </a:solidFill>
                <a:latin typeface="Cordia New" pitchFamily="34" charset="-34"/>
              </a:rPr>
              <a:t>ผู้ใช้บริการที่ติดเชื้อ</a:t>
            </a:r>
            <a:r>
              <a:rPr lang="th-TH" sz="1100" b="1" dirty="0" err="1" smtClean="0">
                <a:solidFill>
                  <a:schemeClr val="tx1"/>
                </a:solidFill>
                <a:latin typeface="Cordia New" pitchFamily="34" charset="-34"/>
              </a:rPr>
              <a:t>เอช</a:t>
            </a:r>
            <a:r>
              <a:rPr lang="th-TH" sz="1100" b="1" dirty="0" smtClean="0">
                <a:solidFill>
                  <a:schemeClr val="tx1"/>
                </a:solidFill>
                <a:latin typeface="Cordia New" pitchFamily="34" charset="-34"/>
              </a:rPr>
              <a:t>ไอวีมารับการปรึกษาเรื่องยาต้าน</a:t>
            </a:r>
            <a:r>
              <a:rPr lang="th-TH" sz="1100" b="1" dirty="0" err="1" smtClean="0">
                <a:solidFill>
                  <a:schemeClr val="tx1"/>
                </a:solidFill>
                <a:latin typeface="Cordia New" pitchFamily="34" charset="-34"/>
              </a:rPr>
              <a:t>ไวรัส</a:t>
            </a:r>
            <a:r>
              <a:rPr lang="th-TH" sz="1100" b="1" dirty="0" smtClean="0">
                <a:solidFill>
                  <a:schemeClr val="tx1"/>
                </a:solidFill>
                <a:latin typeface="Cordia New" pitchFamily="34" charset="-34"/>
              </a:rPr>
              <a:t>ตั้งแต่เดือน สิงหาคม 2558 – 31 มิถุนายน 2559 </a:t>
            </a:r>
          </a:p>
          <a:p>
            <a:pPr algn="ctr">
              <a:defRPr/>
            </a:pPr>
            <a:r>
              <a:rPr lang="th-TH" sz="1100" b="1" dirty="0" smtClean="0">
                <a:solidFill>
                  <a:schemeClr val="tx1"/>
                </a:solidFill>
                <a:latin typeface="Cordia New" pitchFamily="34" charset="-34"/>
              </a:rPr>
              <a:t>จำนวน 181 รายได้ออกกำลังกายด้วยยางยืด 181 ราย  </a:t>
            </a:r>
            <a:r>
              <a:rPr lang="en-US" sz="1100" b="1" dirty="0" smtClean="0">
                <a:solidFill>
                  <a:schemeClr val="tx1"/>
                </a:solidFill>
                <a:latin typeface="Cordia New" pitchFamily="34" charset="-34"/>
              </a:rPr>
              <a:t>=</a:t>
            </a:r>
            <a:r>
              <a:rPr lang="th-TH" sz="1100" b="1" dirty="0" smtClean="0">
                <a:solidFill>
                  <a:schemeClr val="tx1"/>
                </a:solidFill>
                <a:latin typeface="Cordia New" pitchFamily="34" charset="-34"/>
              </a:rPr>
              <a:t> 100</a:t>
            </a:r>
            <a:r>
              <a:rPr lang="en-US" sz="1100" b="1" dirty="0" smtClean="0">
                <a:solidFill>
                  <a:schemeClr val="tx1"/>
                </a:solidFill>
                <a:latin typeface="Cordia New" pitchFamily="34" charset="-34"/>
                <a:cs typeface="Cordia New" pitchFamily="34" charset="-34"/>
              </a:rPr>
              <a:t>%</a:t>
            </a:r>
            <a:endParaRPr lang="th-TH" sz="1100" b="1" dirty="0">
              <a:solidFill>
                <a:schemeClr val="tx1"/>
              </a:solidFill>
              <a:latin typeface="Cordia New" pitchFamily="34" charset="-34"/>
              <a:cs typeface="Cordia New" pitchFamily="34" charset="-34"/>
            </a:endParaRPr>
          </a:p>
        </p:txBody>
      </p:sp>
      <p:sp>
        <p:nvSpPr>
          <p:cNvPr id="58" name="Rectangle 8"/>
          <p:cNvSpPr/>
          <p:nvPr/>
        </p:nvSpPr>
        <p:spPr>
          <a:xfrm>
            <a:off x="142852" y="4643438"/>
            <a:ext cx="3714776" cy="4286280"/>
          </a:xfrm>
          <a:prstGeom prst="rect">
            <a:avLst/>
          </a:prstGeom>
          <a:solidFill>
            <a:srgbClr val="FFFF99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lvl="0"/>
            <a:endParaRPr lang="th-TH" sz="1400" dirty="0" smtClean="0">
              <a:solidFill>
                <a:schemeClr val="tx1"/>
              </a:solidFill>
            </a:endParaRPr>
          </a:p>
          <a:p>
            <a:pPr lvl="0"/>
            <a:r>
              <a:rPr lang="th-TH" sz="1400" dirty="0" smtClean="0">
                <a:solidFill>
                  <a:schemeClr val="tx1"/>
                </a:solidFill>
              </a:rPr>
              <a:t>1ให้คำแนะนำการปฏิบัติตัว</a:t>
            </a:r>
          </a:p>
          <a:p>
            <a:pPr lvl="0"/>
            <a:r>
              <a:rPr lang="th-TH" sz="1400" dirty="0" smtClean="0">
                <a:solidFill>
                  <a:schemeClr val="tx1"/>
                </a:solidFill>
              </a:rPr>
              <a:t>- อาหาร</a:t>
            </a:r>
          </a:p>
          <a:p>
            <a:pPr lvl="0"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</a:rPr>
              <a:t>ควรกินอาหารสะอาดและครบ5หมู่(โปรตีน ไขมัน </a:t>
            </a:r>
            <a:r>
              <a:rPr lang="th-TH" sz="1400" dirty="0" err="1" smtClean="0">
                <a:solidFill>
                  <a:schemeClr val="tx1"/>
                </a:solidFill>
              </a:rPr>
              <a:t>คาร์โบไฮ</a:t>
            </a:r>
            <a:r>
              <a:rPr lang="th-TH" sz="1400" dirty="0" smtClean="0">
                <a:solidFill>
                  <a:schemeClr val="tx1"/>
                </a:solidFill>
              </a:rPr>
              <a:t>เดรท วิตามิน เกลือแร่)</a:t>
            </a:r>
          </a:p>
          <a:p>
            <a:pPr lvl="0"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</a:rPr>
              <a:t>งดการกินอาหารปรุงไม่สุก เครื่องดื่มแอลกอฮอล์ อาหารรสจัด ของหมักดอง</a:t>
            </a:r>
          </a:p>
          <a:p>
            <a:pPr lvl="0"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</a:rPr>
              <a:t>เพิ่มการกินอาหารที่มีเส้นใย ช่วยในการขับถ่ายและทำลายพิษเช่นผัก ผลไม้</a:t>
            </a:r>
          </a:p>
          <a:p>
            <a:pPr lvl="0">
              <a:buFont typeface="Arial" pitchFamily="34" charset="0"/>
              <a:buChar char="•"/>
            </a:pPr>
            <a:r>
              <a:rPr lang="th-TH" sz="1400" dirty="0" smtClean="0">
                <a:solidFill>
                  <a:schemeClr val="tx1"/>
                </a:solidFill>
              </a:rPr>
              <a:t>ดื่มน้ำอย่างน้อยวันละ 6-8 แก้ว</a:t>
            </a:r>
          </a:p>
          <a:p>
            <a:pPr lvl="0"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การพักผ่อนนอนหลับอย่างน้อย 8ชั่วโมงต่อวัน</a:t>
            </a:r>
          </a:p>
          <a:p>
            <a:pPr lvl="0">
              <a:buFontTx/>
              <a:buChar char="-"/>
            </a:pPr>
            <a:r>
              <a:rPr lang="th-TH" sz="1400" dirty="0" smtClean="0">
                <a:solidFill>
                  <a:schemeClr val="tx1"/>
                </a:solidFill>
              </a:rPr>
              <a:t>การออกกำลังกายควรออกกำลังกายวันละ30-45นาทีอย่างน้อย3-4วันต่อสัปดาห์</a:t>
            </a:r>
          </a:p>
          <a:p>
            <a:pPr lvl="0"/>
            <a:r>
              <a:rPr lang="th-TH" sz="1400" dirty="0" smtClean="0">
                <a:solidFill>
                  <a:schemeClr val="tx1"/>
                </a:solidFill>
              </a:rPr>
              <a:t>-การมีเพศสัมพันธ์ควรสวมถุงยางอนามัยทุกครั้ง</a:t>
            </a:r>
          </a:p>
          <a:p>
            <a:pPr lvl="0"/>
            <a:r>
              <a:rPr lang="th-TH" sz="1400" dirty="0" smtClean="0">
                <a:solidFill>
                  <a:schemeClr val="tx1"/>
                </a:solidFill>
              </a:rPr>
              <a:t>-การดูแลด้านจิตใจเรียนรู้ที่จะเผชิญหน้ากับความจริงพยายามปรับเปลี่ยนพฤติกรรมไปในทางที่ดี</a:t>
            </a:r>
          </a:p>
          <a:p>
            <a:pPr lvl="0"/>
            <a:r>
              <a:rPr lang="th-TH" sz="1400" dirty="0" smtClean="0">
                <a:solidFill>
                  <a:schemeClr val="tx1"/>
                </a:solidFill>
              </a:rPr>
              <a:t>2 สอนสาธิตการออกกำลังกายด้วยยางยืดในกลุ่มผู้รับบริการที่มารับการปรึกษาเรื่องยาต้าน</a:t>
            </a:r>
            <a:r>
              <a:rPr lang="th-TH" sz="1400" dirty="0" err="1" smtClean="0">
                <a:solidFill>
                  <a:schemeClr val="tx1"/>
                </a:solidFill>
              </a:rPr>
              <a:t>ไวรัส</a:t>
            </a:r>
            <a:r>
              <a:rPr lang="th-TH" sz="1400" dirty="0" smtClean="0">
                <a:solidFill>
                  <a:schemeClr val="tx1"/>
                </a:solidFill>
              </a:rPr>
              <a:t>ในกรณีที่นั่งรถเข็นให้ออกกำลังกายในท่าที่เหมาะสม</a:t>
            </a:r>
          </a:p>
          <a:p>
            <a:pPr lvl="0"/>
            <a:r>
              <a:rPr lang="th-TH" sz="1400" dirty="0" smtClean="0">
                <a:solidFill>
                  <a:schemeClr val="tx1"/>
                </a:solidFill>
              </a:rPr>
              <a:t>3 แจกแผ่นพับการออกกำลังกายด้วยยางยืด</a:t>
            </a:r>
          </a:p>
          <a:p>
            <a:pPr lvl="0"/>
            <a:r>
              <a:rPr lang="th-TH" sz="1400" dirty="0" smtClean="0">
                <a:solidFill>
                  <a:schemeClr val="tx1"/>
                </a:solidFill>
              </a:rPr>
              <a:t>4 ติดรูปท่าออกกำลังกายด้วยยางยืด10ท่าไว้ที่หน้าหน่วยงาน</a:t>
            </a:r>
            <a:endParaRPr lang="th-TH" sz="1000" dirty="0" smtClean="0">
              <a:solidFill>
                <a:schemeClr val="tx1"/>
              </a:solidFill>
            </a:endParaRPr>
          </a:p>
          <a:p>
            <a:pPr lvl="0"/>
            <a:endParaRPr lang="th-TH" sz="1000" dirty="0" smtClean="0">
              <a:solidFill>
                <a:schemeClr val="tx1"/>
              </a:solidFill>
            </a:endParaRPr>
          </a:p>
          <a:p>
            <a:pPr lvl="0"/>
            <a:endParaRPr lang="th-TH" sz="1100" b="1" dirty="0" smtClean="0">
              <a:solidFill>
                <a:schemeClr val="tx1"/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รูปห้าเหลี่ยม 2"/>
          <p:cNvSpPr/>
          <p:nvPr/>
        </p:nvSpPr>
        <p:spPr>
          <a:xfrm>
            <a:off x="5385461" y="4689799"/>
            <a:ext cx="1229862" cy="391569"/>
          </a:xfrm>
          <a:prstGeom prst="homePlate">
            <a:avLst/>
          </a:prstGeom>
          <a:solidFill>
            <a:srgbClr val="CC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400" b="1" dirty="0" smtClean="0">
                <a:solidFill>
                  <a:srgbClr val="FFFF00"/>
                </a:solidFill>
              </a:rPr>
              <a:t>พฤติกรรมที่ไม่เหมาะสม</a:t>
            </a:r>
            <a:endParaRPr lang="th-TH" sz="1400" b="1" dirty="0">
              <a:solidFill>
                <a:srgbClr val="FFFF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5" name="ตัวเชื่อมต่อตรง 4"/>
          <p:cNvCxnSpPr>
            <a:stCxn id="3" idx="1"/>
            <a:endCxn id="6" idx="3"/>
          </p:cNvCxnSpPr>
          <p:nvPr/>
        </p:nvCxnSpPr>
        <p:spPr>
          <a:xfrm flipH="1" flipV="1">
            <a:off x="1597230" y="4833816"/>
            <a:ext cx="3788231" cy="51768"/>
          </a:xfrm>
          <a:prstGeom prst="line">
            <a:avLst/>
          </a:prstGeom>
          <a:ln w="28575">
            <a:solidFill>
              <a:srgbClr val="CC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" name="เครื่องหมายบั้ง 5"/>
          <p:cNvSpPr/>
          <p:nvPr/>
        </p:nvSpPr>
        <p:spPr>
          <a:xfrm>
            <a:off x="1293353" y="4596764"/>
            <a:ext cx="303877" cy="474103"/>
          </a:xfrm>
          <a:prstGeom prst="chevron">
            <a:avLst>
              <a:gd name="adj" fmla="val 58246"/>
            </a:avLst>
          </a:prstGeom>
          <a:solidFill>
            <a:srgbClr val="66FF99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th-TH">
              <a:solidFill>
                <a:schemeClr val="tx1"/>
              </a:solidFill>
            </a:endParaRPr>
          </a:p>
        </p:txBody>
      </p:sp>
      <p:sp>
        <p:nvSpPr>
          <p:cNvPr id="7" name="รูปห้าเหลี่ยม 6"/>
          <p:cNvSpPr/>
          <p:nvPr/>
        </p:nvSpPr>
        <p:spPr>
          <a:xfrm>
            <a:off x="539517" y="4689799"/>
            <a:ext cx="926026" cy="288032"/>
          </a:xfrm>
          <a:prstGeom prst="homePlate">
            <a:avLst/>
          </a:prstGeom>
          <a:solidFill>
            <a:srgbClr val="CC00CC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ผู้ติดเชื้อ</a:t>
            </a:r>
            <a:r>
              <a:rPr lang="th-TH" sz="1200" b="1" dirty="0" err="1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เอช</a:t>
            </a:r>
            <a:r>
              <a:rPr lang="th-TH" sz="1200" b="1" dirty="0">
                <a:solidFill>
                  <a:srgbClr val="FFFF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ไอวี</a:t>
            </a:r>
          </a:p>
        </p:txBody>
      </p:sp>
      <p:sp>
        <p:nvSpPr>
          <p:cNvPr id="8" name="สี่เหลี่ยมมุมมน 7"/>
          <p:cNvSpPr/>
          <p:nvPr/>
        </p:nvSpPr>
        <p:spPr>
          <a:xfrm>
            <a:off x="3592286" y="3275855"/>
            <a:ext cx="1150808" cy="423475"/>
          </a:xfrm>
          <a:prstGeom prst="roundRect">
            <a:avLst/>
          </a:prstGeom>
          <a:solidFill>
            <a:srgbClr val="FF3300"/>
          </a:solidFill>
          <a:ln>
            <a:solidFill>
              <a:srgbClr val="66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การพักผ่อน</a:t>
            </a:r>
            <a:endParaRPr lang="th-TH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สี่เหลี่ยมผืนผ้า 8"/>
          <p:cNvSpPr/>
          <p:nvPr/>
        </p:nvSpPr>
        <p:spPr>
          <a:xfrm>
            <a:off x="5272639" y="4132613"/>
            <a:ext cx="1008719" cy="285752"/>
          </a:xfrm>
          <a:prstGeom prst="rect">
            <a:avLst/>
          </a:prstGeom>
          <a:solidFill>
            <a:srgbClr val="00FF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100" dirty="0" smtClean="0">
                <a:solidFill>
                  <a:schemeClr val="tx1"/>
                </a:solidFill>
              </a:rPr>
              <a:t>นอนไม่หลับ</a:t>
            </a:r>
            <a:endParaRPr lang="th-TH" sz="1100" dirty="0">
              <a:solidFill>
                <a:schemeClr val="tx1"/>
              </a:solidFill>
            </a:endParaRPr>
          </a:p>
        </p:txBody>
      </p:sp>
      <p:sp>
        <p:nvSpPr>
          <p:cNvPr id="10" name="สี่เหลี่ยมผืนผ้า 9"/>
          <p:cNvSpPr/>
          <p:nvPr/>
        </p:nvSpPr>
        <p:spPr>
          <a:xfrm>
            <a:off x="1268760" y="3694528"/>
            <a:ext cx="706582" cy="285752"/>
          </a:xfrm>
          <a:prstGeom prst="rect">
            <a:avLst/>
          </a:prstGeom>
          <a:solidFill>
            <a:srgbClr val="FF66CC"/>
          </a:solidFill>
          <a:ln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ยังเลิกไม่ได้</a:t>
            </a:r>
            <a:endParaRPr lang="th-TH" sz="1200" dirty="0">
              <a:solidFill>
                <a:schemeClr val="tx1"/>
              </a:solidFill>
            </a:endParaRPr>
          </a:p>
        </p:txBody>
      </p:sp>
      <p:cxnSp>
        <p:nvCxnSpPr>
          <p:cNvPr id="14" name="ลูกศรเชื่อมต่อแบบตรง 13"/>
          <p:cNvCxnSpPr/>
          <p:nvPr/>
        </p:nvCxnSpPr>
        <p:spPr>
          <a:xfrm>
            <a:off x="2485152" y="3526277"/>
            <a:ext cx="1114935" cy="1356435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ลูกศรเชื่อมต่อแบบตรง 15"/>
          <p:cNvCxnSpPr>
            <a:stCxn id="9" idx="1"/>
          </p:cNvCxnSpPr>
          <p:nvPr/>
        </p:nvCxnSpPr>
        <p:spPr>
          <a:xfrm flipH="1">
            <a:off x="4637314" y="4275489"/>
            <a:ext cx="635325" cy="11503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สี่เหลี่ยมมุมมน 17"/>
          <p:cNvSpPr/>
          <p:nvPr/>
        </p:nvSpPr>
        <p:spPr>
          <a:xfrm>
            <a:off x="1129486" y="6215074"/>
            <a:ext cx="1300134" cy="414326"/>
          </a:xfrm>
          <a:prstGeom prst="roundRect">
            <a:avLst/>
          </a:prstGeom>
          <a:solidFill>
            <a:srgbClr val="00FFFF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การออกกำลังกาย</a:t>
            </a:r>
            <a:endParaRPr lang="th-TH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cxnSp>
        <p:nvCxnSpPr>
          <p:cNvPr id="20" name="ลูกศรเชื่อมต่อแบบตรง 19"/>
          <p:cNvCxnSpPr>
            <a:stCxn id="18" idx="0"/>
          </p:cNvCxnSpPr>
          <p:nvPr/>
        </p:nvCxnSpPr>
        <p:spPr>
          <a:xfrm flipV="1">
            <a:off x="1779553" y="4890947"/>
            <a:ext cx="1759294" cy="1324127"/>
          </a:xfrm>
          <a:prstGeom prst="straightConnector1">
            <a:avLst/>
          </a:prstGeom>
          <a:ln w="28575">
            <a:solidFill>
              <a:srgbClr val="0070C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สี่เหลี่ยมผืนผ้า 21"/>
          <p:cNvSpPr/>
          <p:nvPr/>
        </p:nvSpPr>
        <p:spPr>
          <a:xfrm>
            <a:off x="1268760" y="5439383"/>
            <a:ext cx="825335" cy="237022"/>
          </a:xfrm>
          <a:prstGeom prst="rect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ไม่มีเวลาว่าง</a:t>
            </a:r>
            <a:endParaRPr lang="th-TH" sz="1200" dirty="0">
              <a:solidFill>
                <a:schemeClr val="tx1"/>
              </a:solidFill>
            </a:endParaRPr>
          </a:p>
        </p:txBody>
      </p:sp>
      <p:cxnSp>
        <p:nvCxnSpPr>
          <p:cNvPr id="24" name="ลูกศรเชื่อมต่อแบบตรง 23"/>
          <p:cNvCxnSpPr/>
          <p:nvPr/>
        </p:nvCxnSpPr>
        <p:spPr>
          <a:xfrm>
            <a:off x="2094095" y="5584048"/>
            <a:ext cx="547887" cy="20501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6" name="สี่เหลี่ยมผืนผ้า 25"/>
          <p:cNvSpPr/>
          <p:nvPr/>
        </p:nvSpPr>
        <p:spPr>
          <a:xfrm flipH="1">
            <a:off x="3538847" y="4333564"/>
            <a:ext cx="932211" cy="285752"/>
          </a:xfrm>
          <a:prstGeom prst="rect">
            <a:avLst/>
          </a:prstGeom>
          <a:solidFill>
            <a:srgbClr val="00FFFF"/>
          </a:solidFill>
          <a:ln>
            <a:solidFill>
              <a:srgbClr val="FF00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ทำงานกลางคืน</a:t>
            </a:r>
            <a:endParaRPr lang="th-TH" sz="1200" dirty="0">
              <a:solidFill>
                <a:schemeClr val="tx1"/>
              </a:solidFill>
            </a:endParaRPr>
          </a:p>
        </p:txBody>
      </p:sp>
      <p:cxnSp>
        <p:nvCxnSpPr>
          <p:cNvPr id="27" name="ลูกศรเชื่อมต่อแบบตรง 26"/>
          <p:cNvCxnSpPr/>
          <p:nvPr/>
        </p:nvCxnSpPr>
        <p:spPr>
          <a:xfrm>
            <a:off x="4479703" y="4482656"/>
            <a:ext cx="315430" cy="12433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สี่เหลี่ยมผืนผ้า 29"/>
          <p:cNvSpPr/>
          <p:nvPr/>
        </p:nvSpPr>
        <p:spPr>
          <a:xfrm>
            <a:off x="1142881" y="5796213"/>
            <a:ext cx="726009" cy="256063"/>
          </a:xfrm>
          <a:prstGeom prst="rect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ภาระงานมาก</a:t>
            </a:r>
            <a:endParaRPr lang="th-TH" sz="1200" dirty="0">
              <a:solidFill>
                <a:schemeClr val="tx1"/>
              </a:solidFill>
            </a:endParaRPr>
          </a:p>
        </p:txBody>
      </p:sp>
      <p:cxnSp>
        <p:nvCxnSpPr>
          <p:cNvPr id="36" name="ลูกศรเชื่อมต่อแบบตรง 35"/>
          <p:cNvCxnSpPr/>
          <p:nvPr/>
        </p:nvCxnSpPr>
        <p:spPr>
          <a:xfrm>
            <a:off x="1868890" y="5894068"/>
            <a:ext cx="341288" cy="1588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สี่เหลี่ยมมุมมน 37"/>
          <p:cNvSpPr/>
          <p:nvPr/>
        </p:nvSpPr>
        <p:spPr>
          <a:xfrm>
            <a:off x="3112113" y="6661422"/>
            <a:ext cx="1328526" cy="404892"/>
          </a:xfrm>
          <a:prstGeom prst="roundRect">
            <a:avLst/>
          </a:prstGeom>
          <a:solidFill>
            <a:srgbClr val="FF66CC"/>
          </a:solidFill>
          <a:ln>
            <a:solidFill>
              <a:srgbClr val="00B0F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rgbClr val="0070C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ไม่ใช้ถุงยางอนามัย</a:t>
            </a:r>
            <a:endParaRPr lang="th-TH" sz="1600" b="1" dirty="0">
              <a:solidFill>
                <a:srgbClr val="0070C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0" name="สี่เหลี่ยมผืนผ้า 39"/>
          <p:cNvSpPr/>
          <p:nvPr/>
        </p:nvSpPr>
        <p:spPr>
          <a:xfrm>
            <a:off x="4345823" y="5000646"/>
            <a:ext cx="1000132" cy="312217"/>
          </a:xfrm>
          <a:prstGeom prst="rect">
            <a:avLst/>
          </a:prstGeom>
          <a:solidFill>
            <a:srgbClr val="00B0F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ไม่เป็นธรรมชาติ</a:t>
            </a:r>
            <a:endParaRPr lang="th-TH" sz="1200" dirty="0">
              <a:solidFill>
                <a:schemeClr val="tx1"/>
              </a:solidFill>
            </a:endParaRPr>
          </a:p>
        </p:txBody>
      </p:sp>
      <p:sp>
        <p:nvSpPr>
          <p:cNvPr id="41" name="สี่เหลี่ยมผืนผ้า 40"/>
          <p:cNvSpPr/>
          <p:nvPr/>
        </p:nvSpPr>
        <p:spPr>
          <a:xfrm>
            <a:off x="4079174" y="6290209"/>
            <a:ext cx="1126431" cy="285752"/>
          </a:xfrm>
          <a:prstGeom prst="rect">
            <a:avLst/>
          </a:prstGeom>
          <a:solidFill>
            <a:srgbClr val="00B0F0"/>
          </a:solidFill>
          <a:ln>
            <a:solidFill>
              <a:srgbClr val="FF33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chemeClr val="tx1"/>
                </a:solidFill>
              </a:rPr>
              <a:t>ไม่มีถุงยางอนามัย</a:t>
            </a:r>
            <a:endParaRPr lang="th-TH" sz="1200" b="1" dirty="0">
              <a:solidFill>
                <a:schemeClr val="tx1"/>
              </a:solidFill>
            </a:endParaRPr>
          </a:p>
        </p:txBody>
      </p:sp>
      <p:cxnSp>
        <p:nvCxnSpPr>
          <p:cNvPr id="43" name="ลูกศรเชื่อมต่อแบบตรง 42"/>
          <p:cNvCxnSpPr/>
          <p:nvPr/>
        </p:nvCxnSpPr>
        <p:spPr>
          <a:xfrm flipV="1">
            <a:off x="3473532" y="4890947"/>
            <a:ext cx="616519" cy="1738453"/>
          </a:xfrm>
          <a:prstGeom prst="straightConnector1">
            <a:avLst/>
          </a:prstGeom>
          <a:ln w="28575">
            <a:solidFill>
              <a:srgbClr val="7030A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ลูกศรเชื่อมต่อแบบตรง 47"/>
          <p:cNvCxnSpPr>
            <a:stCxn id="40" idx="1"/>
          </p:cNvCxnSpPr>
          <p:nvPr/>
        </p:nvCxnSpPr>
        <p:spPr>
          <a:xfrm flipH="1" flipV="1">
            <a:off x="3990205" y="5156754"/>
            <a:ext cx="355618" cy="1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ลูกศรเชื่อมต่อแบบตรง 48"/>
          <p:cNvCxnSpPr/>
          <p:nvPr/>
        </p:nvCxnSpPr>
        <p:spPr>
          <a:xfrm flipH="1">
            <a:off x="3795267" y="5766853"/>
            <a:ext cx="1455966" cy="0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ลูกศรเชื่อมต่อแบบตรง 34"/>
          <p:cNvCxnSpPr>
            <a:stCxn id="41" idx="1"/>
          </p:cNvCxnSpPr>
          <p:nvPr/>
        </p:nvCxnSpPr>
        <p:spPr>
          <a:xfrm flipH="1">
            <a:off x="3551260" y="6433085"/>
            <a:ext cx="527914" cy="0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สี่เหลี่ยมผืนผ้า 41"/>
          <p:cNvSpPr/>
          <p:nvPr/>
        </p:nvSpPr>
        <p:spPr>
          <a:xfrm>
            <a:off x="5272639" y="5638493"/>
            <a:ext cx="718462" cy="285752"/>
          </a:xfrm>
          <a:prstGeom prst="rect">
            <a:avLst/>
          </a:prstGeom>
          <a:solidFill>
            <a:srgbClr val="00B0F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คู่ไม่ใช้</a:t>
            </a:r>
            <a:endParaRPr lang="th-TH" sz="1200" dirty="0">
              <a:solidFill>
                <a:schemeClr val="tx1"/>
              </a:solidFill>
            </a:endParaRPr>
          </a:p>
        </p:txBody>
      </p:sp>
      <p:cxnSp>
        <p:nvCxnSpPr>
          <p:cNvPr id="44" name="ลูกศรเชื่อมต่อแบบตรง 43"/>
          <p:cNvCxnSpPr/>
          <p:nvPr/>
        </p:nvCxnSpPr>
        <p:spPr>
          <a:xfrm rot="16200000" flipH="1">
            <a:off x="4025138" y="3811142"/>
            <a:ext cx="1214446" cy="928694"/>
          </a:xfrm>
          <a:prstGeom prst="straightConnector1">
            <a:avLst/>
          </a:prstGeom>
          <a:ln w="28575">
            <a:solidFill>
              <a:srgbClr val="00B05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สี่เหลี่ยมมุมมน 7"/>
          <p:cNvSpPr/>
          <p:nvPr/>
        </p:nvSpPr>
        <p:spPr>
          <a:xfrm>
            <a:off x="1628800" y="3143510"/>
            <a:ext cx="1385717" cy="462972"/>
          </a:xfrm>
          <a:prstGeom prst="roundRect">
            <a:avLst/>
          </a:prstGeom>
          <a:solidFill>
            <a:srgbClr val="FFFF00"/>
          </a:solidFill>
          <a:ln>
            <a:solidFill>
              <a:srgbClr val="CC00C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อาหาร</a:t>
            </a:r>
          </a:p>
          <a:p>
            <a:pPr algn="ctr"/>
            <a:r>
              <a:rPr lang="th-TH" sz="1600" b="1" dirty="0" smtClean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(ดื่มสุรา/สูบบุหรี่)</a:t>
            </a:r>
            <a:endParaRPr lang="th-TH" sz="1600" b="1" dirty="0">
              <a:solidFill>
                <a:schemeClr val="tx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2" name="สี่เหลี่ยมผืนผ้า 51"/>
          <p:cNvSpPr/>
          <p:nvPr/>
        </p:nvSpPr>
        <p:spPr>
          <a:xfrm>
            <a:off x="1514104" y="4211960"/>
            <a:ext cx="971048" cy="285752"/>
          </a:xfrm>
          <a:prstGeom prst="rect">
            <a:avLst/>
          </a:prstGeom>
          <a:solidFill>
            <a:srgbClr val="FF66CC"/>
          </a:solidFill>
          <a:ln>
            <a:solidFill>
              <a:srgbClr val="66FF99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มีงานเลี้ยงสังสรรค์</a:t>
            </a:r>
            <a:endParaRPr lang="th-TH" sz="1200" dirty="0">
              <a:solidFill>
                <a:schemeClr val="tx1"/>
              </a:solidFill>
            </a:endParaRPr>
          </a:p>
        </p:txBody>
      </p:sp>
      <p:sp>
        <p:nvSpPr>
          <p:cNvPr id="54" name="สี่เหลี่ยมผืนผ้า 53"/>
          <p:cNvSpPr/>
          <p:nvPr/>
        </p:nvSpPr>
        <p:spPr>
          <a:xfrm>
            <a:off x="5031275" y="3606482"/>
            <a:ext cx="1008719" cy="285752"/>
          </a:xfrm>
          <a:prstGeom prst="rect">
            <a:avLst/>
          </a:prstGeom>
          <a:solidFill>
            <a:srgbClr val="CC00CC"/>
          </a:solidFill>
          <a:ln>
            <a:solidFill>
              <a:srgbClr val="00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มีโรคประจำตัว</a:t>
            </a:r>
            <a:endParaRPr lang="th-TH" sz="1200" dirty="0">
              <a:solidFill>
                <a:schemeClr val="tx1"/>
              </a:solidFill>
            </a:endParaRPr>
          </a:p>
        </p:txBody>
      </p:sp>
      <p:sp>
        <p:nvSpPr>
          <p:cNvPr id="55" name="สี่เหลี่ยมผืนผ้า 54"/>
          <p:cNvSpPr/>
          <p:nvPr/>
        </p:nvSpPr>
        <p:spPr>
          <a:xfrm>
            <a:off x="1478478" y="5097247"/>
            <a:ext cx="926435" cy="246649"/>
          </a:xfrm>
          <a:prstGeom prst="rect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มีโรคประจำตัว</a:t>
            </a:r>
            <a:endParaRPr lang="th-TH" sz="1200" dirty="0">
              <a:solidFill>
                <a:schemeClr val="tx1"/>
              </a:solidFill>
            </a:endParaRPr>
          </a:p>
        </p:txBody>
      </p:sp>
      <p:cxnSp>
        <p:nvCxnSpPr>
          <p:cNvPr id="56" name="ลูกศรเชื่อมต่อแบบตรง 55"/>
          <p:cNvCxnSpPr>
            <a:stCxn id="55" idx="3"/>
          </p:cNvCxnSpPr>
          <p:nvPr/>
        </p:nvCxnSpPr>
        <p:spPr>
          <a:xfrm>
            <a:off x="2404913" y="5220572"/>
            <a:ext cx="652983" cy="22384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ลูกศรเชื่อมต่อแบบตรง 64"/>
          <p:cNvCxnSpPr/>
          <p:nvPr/>
        </p:nvCxnSpPr>
        <p:spPr>
          <a:xfrm flipH="1" flipV="1">
            <a:off x="4405745" y="5783283"/>
            <a:ext cx="267343" cy="198778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7" name="สี่เหลี่ยมผืนผ้า 66"/>
          <p:cNvSpPr/>
          <p:nvPr/>
        </p:nvSpPr>
        <p:spPr>
          <a:xfrm>
            <a:off x="4194669" y="5979447"/>
            <a:ext cx="988910" cy="231931"/>
          </a:xfrm>
          <a:prstGeom prst="rect">
            <a:avLst/>
          </a:prstGeom>
          <a:solidFill>
            <a:srgbClr val="66FF9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6600FF"/>
                </a:solidFill>
              </a:rPr>
              <a:t>ไม่ทราบว่าติดเชื้อ</a:t>
            </a:r>
            <a:endParaRPr lang="th-TH" sz="1200" b="1" dirty="0">
              <a:solidFill>
                <a:srgbClr val="6600FF"/>
              </a:solidFill>
            </a:endParaRPr>
          </a:p>
        </p:txBody>
      </p:sp>
      <p:cxnSp>
        <p:nvCxnSpPr>
          <p:cNvPr id="68" name="ลูกศรเชื่อมต่อแบบตรง 67"/>
          <p:cNvCxnSpPr/>
          <p:nvPr/>
        </p:nvCxnSpPr>
        <p:spPr>
          <a:xfrm flipH="1">
            <a:off x="4940894" y="3912919"/>
            <a:ext cx="462379" cy="362570"/>
          </a:xfrm>
          <a:prstGeom prst="straightConnector1">
            <a:avLst/>
          </a:prstGeom>
          <a:ln w="28575">
            <a:solidFill>
              <a:srgbClr val="FF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สี่เหลี่ยมผืนผ้า 73"/>
          <p:cNvSpPr/>
          <p:nvPr/>
        </p:nvSpPr>
        <p:spPr>
          <a:xfrm>
            <a:off x="4079174" y="5352377"/>
            <a:ext cx="1151907" cy="222759"/>
          </a:xfrm>
          <a:prstGeom prst="rect">
            <a:avLst/>
          </a:prstGeom>
          <a:solidFill>
            <a:srgbClr val="66FF99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b="1" dirty="0" smtClean="0">
                <a:solidFill>
                  <a:srgbClr val="6600FF"/>
                </a:solidFill>
              </a:rPr>
              <a:t>มีสามี/ภรรยาคนเดียว</a:t>
            </a:r>
            <a:endParaRPr lang="th-TH" sz="1200" b="1" dirty="0">
              <a:solidFill>
                <a:srgbClr val="6600FF"/>
              </a:solidFill>
            </a:endParaRPr>
          </a:p>
        </p:txBody>
      </p:sp>
      <p:cxnSp>
        <p:nvCxnSpPr>
          <p:cNvPr id="78" name="ลูกศรเชื่อมต่อแบบตรง 77"/>
          <p:cNvCxnSpPr/>
          <p:nvPr/>
        </p:nvCxnSpPr>
        <p:spPr>
          <a:xfrm flipH="1">
            <a:off x="4487985" y="5575136"/>
            <a:ext cx="92763" cy="187693"/>
          </a:xfrm>
          <a:prstGeom prst="straightConnector1">
            <a:avLst/>
          </a:prstGeom>
          <a:ln w="28575">
            <a:solidFill>
              <a:srgbClr val="FF00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0" name="สี่เหลี่ยมผืนผ้า 89"/>
          <p:cNvSpPr/>
          <p:nvPr/>
        </p:nvSpPr>
        <p:spPr>
          <a:xfrm>
            <a:off x="2485152" y="5983622"/>
            <a:ext cx="727824" cy="223582"/>
          </a:xfrm>
          <a:prstGeom prst="rect">
            <a:avLst/>
          </a:prstGeom>
          <a:solidFill>
            <a:srgbClr val="FFFF00"/>
          </a:solidFill>
          <a:ln>
            <a:solidFill>
              <a:srgbClr val="FF0066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th-TH" sz="1200" dirty="0" smtClean="0">
                <a:solidFill>
                  <a:schemeClr val="tx1"/>
                </a:solidFill>
              </a:rPr>
              <a:t>ไม่มีสถานที่</a:t>
            </a:r>
            <a:endParaRPr lang="th-TH" sz="1200" dirty="0">
              <a:solidFill>
                <a:schemeClr val="tx1"/>
              </a:solidFill>
            </a:endParaRPr>
          </a:p>
        </p:txBody>
      </p:sp>
      <p:cxnSp>
        <p:nvCxnSpPr>
          <p:cNvPr id="102" name="ลูกศรเชื่อมต่อแบบตรง 101"/>
          <p:cNvCxnSpPr/>
          <p:nvPr/>
        </p:nvCxnSpPr>
        <p:spPr>
          <a:xfrm>
            <a:off x="1999628" y="3837404"/>
            <a:ext cx="758752" cy="0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ลูกศรเชื่อมต่อแบบตรง 102"/>
          <p:cNvCxnSpPr>
            <a:stCxn id="52" idx="3"/>
          </p:cNvCxnSpPr>
          <p:nvPr/>
        </p:nvCxnSpPr>
        <p:spPr>
          <a:xfrm flipV="1">
            <a:off x="2485152" y="4346370"/>
            <a:ext cx="679622" cy="8466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3" name="ลูกศรเชื่อมต่อแบบตรง 112"/>
          <p:cNvCxnSpPr/>
          <p:nvPr/>
        </p:nvCxnSpPr>
        <p:spPr>
          <a:xfrm flipH="1">
            <a:off x="2039534" y="6042717"/>
            <a:ext cx="491664" cy="1"/>
          </a:xfrm>
          <a:prstGeom prst="straightConnector1">
            <a:avLst/>
          </a:prstGeom>
          <a:ln w="28575">
            <a:solidFill>
              <a:srgbClr val="00FFFF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>
</file>

<file path=ppt/theme/theme1.xml><?xml version="1.0" encoding="utf-8"?>
<a:theme xmlns:a="http://schemas.openxmlformats.org/drawingml/2006/main" name="การออกแบบเริ่มต้น">
  <a:themeElements>
    <a:clrScheme name="การออกแบบเริ่มต้น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การออกแบบเริ่มต้น">
      <a:majorFont>
        <a:latin typeface="Arial"/>
        <a:ea typeface=""/>
        <a:cs typeface="Angsana New"/>
      </a:majorFont>
      <a:minorFont>
        <a:latin typeface="Arial"/>
        <a:ea typeface=""/>
        <a:cs typeface="Angsana New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การออกแบบเริ่มต้น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การออกแบบเริ่มต้น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การออกแบบเริ่มต้น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1312</TotalTime>
  <Words>393</Words>
  <Application>Microsoft Office PowerPoint</Application>
  <PresentationFormat>นำเสนอทางหน้าจอ (4:3)</PresentationFormat>
  <Paragraphs>49</Paragraphs>
  <Slides>2</Slides>
  <Notes>0</Notes>
  <HiddenSlides>0</HiddenSlides>
  <MMClips>0</MMClips>
  <ScaleCrop>false</ScaleCrop>
  <HeadingPairs>
    <vt:vector size="4" baseType="variant">
      <vt:variant>
        <vt:lpstr>ชุดรูปแบบ</vt:lpstr>
      </vt:variant>
      <vt:variant>
        <vt:i4>1</vt:i4>
      </vt:variant>
      <vt:variant>
        <vt:lpstr>ชื่อเรื่องภาพนิ่ง</vt:lpstr>
      </vt:variant>
      <vt:variant>
        <vt:i4>2</vt:i4>
      </vt:variant>
    </vt:vector>
  </HeadingPairs>
  <TitlesOfParts>
    <vt:vector size="3" baseType="lpstr">
      <vt:lpstr>การออกแบบเริ่มต้น</vt:lpstr>
      <vt:lpstr>ภาพนิ่ง 1</vt:lpstr>
      <vt:lpstr>ภาพนิ่ง 2</vt:lpstr>
    </vt:vector>
  </TitlesOfParts>
  <Company>FasterOS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ภาพนิ่ง 1</dc:title>
  <dc:creator>FasterUser</dc:creator>
  <cp:lastModifiedBy>opdNewlot12</cp:lastModifiedBy>
  <cp:revision>103</cp:revision>
  <cp:lastPrinted>2015-07-14T07:16:53Z</cp:lastPrinted>
  <dcterms:created xsi:type="dcterms:W3CDTF">2011-04-28T04:55:37Z</dcterms:created>
  <dcterms:modified xsi:type="dcterms:W3CDTF">2016-07-08T08:41:33Z</dcterms:modified>
</cp:coreProperties>
</file>